
<file path=[Content_Types].xml><?xml version="1.0" encoding="utf-8"?>
<Types xmlns="http://schemas.openxmlformats.org/package/2006/content-types">
  <Default Extension="jpe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59" r:id="rId5"/>
    <p:sldId id="304" r:id="rId6"/>
    <p:sldId id="261" r:id="rId7"/>
    <p:sldId id="299" r:id="rId8"/>
    <p:sldId id="302" r:id="rId9"/>
    <p:sldId id="262" r:id="rId10"/>
    <p:sldId id="303" r:id="rId11"/>
    <p:sldId id="263" r:id="rId12"/>
    <p:sldId id="264" r:id="rId13"/>
    <p:sldId id="300" r:id="rId14"/>
    <p:sldId id="265" r:id="rId15"/>
    <p:sldId id="266" r:id="rId16"/>
    <p:sldId id="267" r:id="rId17"/>
    <p:sldId id="283" r:id="rId18"/>
    <p:sldId id="30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91C"/>
    <a:srgbClr val="00E4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673" autoAdjust="0"/>
    <p:restoredTop sz="94660"/>
  </p:normalViewPr>
  <p:slideViewPr>
    <p:cSldViewPr snapToGrid="0">
      <p:cViewPr>
        <p:scale>
          <a:sx n="68" d="100"/>
          <a:sy n="68" d="100"/>
        </p:scale>
        <p:origin x="400" y="2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392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01303-734F-4E3F-9FDC-079F008B7E91}" type="datetimeFigureOut">
              <a:rPr lang="en-IN" smtClean="0"/>
              <a:t>09/04/21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04252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338945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7001303-734F-4E3F-9FDC-079F008B7E91}" type="datetimeFigureOut">
              <a:rPr lang="en-IN" smtClean="0"/>
              <a:t>09/04/21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57141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201861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204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06784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01303-734F-4E3F-9FDC-079F008B7E91}" type="datetimeFigureOut">
              <a:rPr lang="en-IN" smtClean="0"/>
              <a:t>09/04/21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1237324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001303-734F-4E3F-9FDC-079F008B7E91}" type="datetimeFigureOut">
              <a:rPr lang="en-IN" smtClean="0"/>
              <a:t>09/04/21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81919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001303-734F-4E3F-9FDC-079F008B7E91}" type="datetimeFigureOut">
              <a:rPr lang="en-IN" smtClean="0"/>
              <a:t>09/04/21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7000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001303-734F-4E3F-9FDC-079F008B7E91}" type="datetimeFigureOut">
              <a:rPr lang="en-IN" smtClean="0"/>
              <a:t>09/04/21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02971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01303-734F-4E3F-9FDC-079F008B7E91}" type="datetimeFigureOut">
              <a:rPr lang="en-IN" smtClean="0"/>
              <a:t>09/04/21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98870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01303-734F-4E3F-9FDC-079F008B7E91}" type="datetimeFigureOut">
              <a:rPr lang="en-IN" smtClean="0"/>
              <a:t>09/04/21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71540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7001303-734F-4E3F-9FDC-079F008B7E91}" type="datetimeFigureOut">
              <a:rPr lang="en-IN" smtClean="0"/>
              <a:t>09/04/21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175221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7001303-734F-4E3F-9FDC-079F008B7E91}" type="datetimeFigureOut">
              <a:rPr lang="en-IN" smtClean="0"/>
              <a:t>09/04/21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96833E6-CAE1-4C75-A965-97043E1BC12F}" type="slidenum">
              <a:rPr lang="en-IN" smtClean="0"/>
              <a:t>‹#›</a:t>
            </a:fld>
            <a:endParaRPr lang="en-IN"/>
          </a:p>
        </p:txBody>
      </p:sp>
    </p:spTree>
    <p:extLst>
      <p:ext uri="{BB962C8B-B14F-4D97-AF65-F5344CB8AC3E}">
        <p14:creationId xmlns:p14="http://schemas.microsoft.com/office/powerpoint/2010/main" val="220962006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nsorflow.org/" TargetMode="External"/><Relationship Id="rId7" Type="http://schemas.openxmlformats.org/officeDocument/2006/relationships/hyperlink" Target="https://www.softbankrobotics.com/emea/en/pepper" TargetMode="Externa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hyperlink" Target="https://www.softbankrobotics.com/emea/en/nao" TargetMode="External"/><Relationship Id="rId5" Type="http://schemas.openxmlformats.org/officeDocument/2006/relationships/hyperlink" Target="https://keras.io/" TargetMode="External"/><Relationship Id="rId4" Type="http://schemas.openxmlformats.org/officeDocument/2006/relationships/hyperlink" Target="https://opencv.or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freecodecamp.org/how-to-build-a-simple-image-recognition-system-with-tensorflow-part-1-d6a775ef75d" TargetMode="External"/><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hyperlink" Target="https://fr.wikipedia.org/wiki/TensorFlow"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8C13-6DCD-45B3-B7C0-729A5012868F}"/>
              </a:ext>
            </a:extLst>
          </p:cNvPr>
          <p:cNvSpPr>
            <a:spLocks noGrp="1"/>
          </p:cNvSpPr>
          <p:nvPr>
            <p:ph type="ctrTitle"/>
          </p:nvPr>
        </p:nvSpPr>
        <p:spPr/>
        <p:txBody>
          <a:bodyPr/>
          <a:lstStyle/>
          <a:p>
            <a:r>
              <a:rPr lang="en-US" dirty="0"/>
              <a:t>Facial Expression Recognition in Real Time</a:t>
            </a:r>
            <a:endParaRPr lang="en-IN" dirty="0"/>
          </a:p>
        </p:txBody>
      </p:sp>
      <p:sp>
        <p:nvSpPr>
          <p:cNvPr id="5" name="Subtitle 4">
            <a:extLst>
              <a:ext uri="{FF2B5EF4-FFF2-40B4-BE49-F238E27FC236}">
                <a16:creationId xmlns:a16="http://schemas.microsoft.com/office/drawing/2014/main" id="{59CF3F81-EE83-440F-ACB7-F0417A20086C}"/>
              </a:ext>
            </a:extLst>
          </p:cNvPr>
          <p:cNvSpPr>
            <a:spLocks noGrp="1"/>
          </p:cNvSpPr>
          <p:nvPr>
            <p:ph type="subTitle" idx="1"/>
          </p:nvPr>
        </p:nvSpPr>
        <p:spPr/>
        <p:txBody>
          <a:bodyPr>
            <a:normAutofit/>
          </a:bodyPr>
          <a:lstStyle/>
          <a:p>
            <a:r>
              <a:rPr lang="en-US" dirty="0"/>
              <a:t>By:</a:t>
            </a:r>
          </a:p>
        </p:txBody>
      </p:sp>
      <p:sp>
        <p:nvSpPr>
          <p:cNvPr id="6" name="TextBox 5">
            <a:extLst>
              <a:ext uri="{FF2B5EF4-FFF2-40B4-BE49-F238E27FC236}">
                <a16:creationId xmlns:a16="http://schemas.microsoft.com/office/drawing/2014/main" id="{C0FD2C86-87E8-46BB-B786-25F788DB73E7}"/>
              </a:ext>
            </a:extLst>
          </p:cNvPr>
          <p:cNvSpPr txBox="1"/>
          <p:nvPr/>
        </p:nvSpPr>
        <p:spPr>
          <a:xfrm>
            <a:off x="1631681" y="5498334"/>
            <a:ext cx="4708340" cy="870623"/>
          </a:xfrm>
          <a:prstGeom prst="rect">
            <a:avLst/>
          </a:prstGeom>
          <a:noFill/>
        </p:spPr>
        <p:txBody>
          <a:bodyPr wrap="none" rtlCol="0">
            <a:spAutoFit/>
          </a:bodyPr>
          <a:lstStyle/>
          <a:p>
            <a:pPr>
              <a:lnSpc>
                <a:spcPct val="150000"/>
              </a:lnSpc>
            </a:pPr>
            <a:r>
              <a:rPr lang="en-US" dirty="0"/>
              <a:t>Tarun Tanmay N049		Jai Verma N060</a:t>
            </a:r>
          </a:p>
          <a:p>
            <a:pPr>
              <a:lnSpc>
                <a:spcPct val="150000"/>
              </a:lnSpc>
            </a:pPr>
            <a:r>
              <a:rPr lang="en-US" dirty="0"/>
              <a:t>Kunal Kalyani N059	</a:t>
            </a:r>
          </a:p>
        </p:txBody>
      </p:sp>
    </p:spTree>
    <p:extLst>
      <p:ext uri="{BB962C8B-B14F-4D97-AF65-F5344CB8AC3E}">
        <p14:creationId xmlns:p14="http://schemas.microsoft.com/office/powerpoint/2010/main" val="1647663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8" name="Rounded Rectangle 16">
            <a:extLst>
              <a:ext uri="{FF2B5EF4-FFF2-40B4-BE49-F238E27FC236}">
                <a16:creationId xmlns:a16="http://schemas.microsoft.com/office/drawing/2014/main" id="{C047760E-E06B-4B4A-B5B2-04642663B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9"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6">
            <a:extLst>
              <a:ext uri="{FF2B5EF4-FFF2-40B4-BE49-F238E27FC236}">
                <a16:creationId xmlns:a16="http://schemas.microsoft.com/office/drawing/2014/main" id="{DBF0004D-E6DF-4732-8869-1F57DEC79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48"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6">
            <a:extLst>
              <a:ext uri="{FF2B5EF4-FFF2-40B4-BE49-F238E27FC236}">
                <a16:creationId xmlns:a16="http://schemas.microsoft.com/office/drawing/2014/main" id="{B300EC78-2011-4A4E-9292-F8741539B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344"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25"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3CFCAAAD-8B66-4A51-8181-33B7E5EA0BFA}"/>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dirty="0">
                <a:solidFill>
                  <a:schemeClr val="tx1"/>
                </a:solidFill>
              </a:rPr>
              <a:t>Expression Recognition</a:t>
            </a:r>
          </a:p>
        </p:txBody>
      </p:sp>
      <p:pic>
        <p:nvPicPr>
          <p:cNvPr id="10" name="Picture 9" descr="A person wearing headphones&#10;&#10;Description automatically generated with medium confidence">
            <a:extLst>
              <a:ext uri="{FF2B5EF4-FFF2-40B4-BE49-F238E27FC236}">
                <a16:creationId xmlns:a16="http://schemas.microsoft.com/office/drawing/2014/main" id="{EB70FAAE-FE93-9F49-BEF4-7D7F18AD2CD2}"/>
              </a:ext>
            </a:extLst>
          </p:cNvPr>
          <p:cNvPicPr/>
          <p:nvPr/>
        </p:nvPicPr>
        <p:blipFill rotWithShape="1">
          <a:blip r:embed="rId2"/>
          <a:srcRect l="19908" r="20453" b="10169"/>
          <a:stretch/>
        </p:blipFill>
        <p:spPr>
          <a:xfrm>
            <a:off x="910045" y="1261739"/>
            <a:ext cx="3093783" cy="2644435"/>
          </a:xfrm>
          <a:prstGeom prst="rect">
            <a:avLst/>
          </a:prstGeom>
        </p:spPr>
      </p:pic>
      <p:pic>
        <p:nvPicPr>
          <p:cNvPr id="11" name="Content Placeholder 10">
            <a:extLst>
              <a:ext uri="{FF2B5EF4-FFF2-40B4-BE49-F238E27FC236}">
                <a16:creationId xmlns:a16="http://schemas.microsoft.com/office/drawing/2014/main" id="{4C22D8AE-F0B8-364C-9CF2-99AAFD5DDD55}"/>
              </a:ext>
            </a:extLst>
          </p:cNvPr>
          <p:cNvPicPr>
            <a:picLocks noGrp="1"/>
          </p:cNvPicPr>
          <p:nvPr>
            <p:ph sz="half" idx="1"/>
          </p:nvPr>
        </p:nvPicPr>
        <p:blipFill rotWithShape="1">
          <a:blip r:embed="rId3"/>
          <a:srcRect l="13148" r="14679" b="10169"/>
          <a:stretch/>
        </p:blipFill>
        <p:spPr>
          <a:xfrm>
            <a:off x="4441621" y="1261739"/>
            <a:ext cx="3326340" cy="2644435"/>
          </a:xfrm>
          <a:prstGeom prst="rect">
            <a:avLst/>
          </a:prstGeom>
        </p:spPr>
      </p:pic>
      <p:pic>
        <p:nvPicPr>
          <p:cNvPr id="8" name="Picture 7">
            <a:extLst>
              <a:ext uri="{FF2B5EF4-FFF2-40B4-BE49-F238E27FC236}">
                <a16:creationId xmlns:a16="http://schemas.microsoft.com/office/drawing/2014/main" id="{614F525E-BD8C-214F-9529-5B18BE57CE68}"/>
              </a:ext>
            </a:extLst>
          </p:cNvPr>
          <p:cNvPicPr/>
          <p:nvPr/>
        </p:nvPicPr>
        <p:blipFill rotWithShape="1">
          <a:blip r:embed="rId4"/>
          <a:srcRect l="15085" t="-3391" r="15350" b="8130"/>
          <a:stretch/>
        </p:blipFill>
        <p:spPr>
          <a:xfrm>
            <a:off x="8140823" y="1133342"/>
            <a:ext cx="3241178" cy="2772832"/>
          </a:xfrm>
          <a:prstGeom prst="rect">
            <a:avLst/>
          </a:prstGeom>
        </p:spPr>
      </p:pic>
    </p:spTree>
    <p:extLst>
      <p:ext uri="{BB962C8B-B14F-4D97-AF65-F5344CB8AC3E}">
        <p14:creationId xmlns:p14="http://schemas.microsoft.com/office/powerpoint/2010/main" val="4068342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F0AB-E4AA-446E-B760-22E024CA5601}"/>
              </a:ext>
            </a:extLst>
          </p:cNvPr>
          <p:cNvSpPr>
            <a:spLocks noGrp="1"/>
          </p:cNvSpPr>
          <p:nvPr>
            <p:ph type="title"/>
          </p:nvPr>
        </p:nvSpPr>
        <p:spPr/>
        <p:txBody>
          <a:bodyPr/>
          <a:lstStyle/>
          <a:p>
            <a:r>
              <a:rPr lang="en-US"/>
              <a:t>Data Flow Diagram</a:t>
            </a:r>
            <a:endParaRPr lang="en-US" dirty="0"/>
          </a:p>
        </p:txBody>
      </p:sp>
      <p:pic>
        <p:nvPicPr>
          <p:cNvPr id="4" name="Content Placeholder 4">
            <a:extLst>
              <a:ext uri="{FF2B5EF4-FFF2-40B4-BE49-F238E27FC236}">
                <a16:creationId xmlns:a16="http://schemas.microsoft.com/office/drawing/2014/main" id="{64F46163-4435-2340-9791-64E65A596474}"/>
              </a:ext>
            </a:extLst>
          </p:cNvPr>
          <p:cNvPicPr>
            <a:picLocks noGrp="1" noChangeAspect="1"/>
          </p:cNvPicPr>
          <p:nvPr>
            <p:ph idx="1"/>
          </p:nvPr>
        </p:nvPicPr>
        <p:blipFill>
          <a:blip r:embed="rId2"/>
          <a:stretch>
            <a:fillRect/>
          </a:stretch>
        </p:blipFill>
        <p:spPr>
          <a:xfrm>
            <a:off x="3551917" y="2049780"/>
            <a:ext cx="6333763" cy="4600797"/>
          </a:xfrm>
        </p:spPr>
      </p:pic>
    </p:spTree>
    <p:extLst>
      <p:ext uri="{BB962C8B-B14F-4D97-AF65-F5344CB8AC3E}">
        <p14:creationId xmlns:p14="http://schemas.microsoft.com/office/powerpoint/2010/main" val="236924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B169-92DB-4E47-B262-F33AB332DDB0}"/>
              </a:ext>
            </a:extLst>
          </p:cNvPr>
          <p:cNvSpPr>
            <a:spLocks noGrp="1"/>
          </p:cNvSpPr>
          <p:nvPr>
            <p:ph type="title"/>
          </p:nvPr>
        </p:nvSpPr>
        <p:spPr/>
        <p:txBody>
          <a:bodyPr/>
          <a:lstStyle/>
          <a:p>
            <a:r>
              <a:rPr lang="en-US" dirty="0"/>
              <a:t>Use Case Diagram </a:t>
            </a:r>
          </a:p>
        </p:txBody>
      </p:sp>
      <p:pic>
        <p:nvPicPr>
          <p:cNvPr id="4" name="Content Placeholder 7">
            <a:extLst>
              <a:ext uri="{FF2B5EF4-FFF2-40B4-BE49-F238E27FC236}">
                <a16:creationId xmlns:a16="http://schemas.microsoft.com/office/drawing/2014/main" id="{CF664982-FBB0-504F-8C5F-31BF4CA1C70F}"/>
              </a:ext>
            </a:extLst>
          </p:cNvPr>
          <p:cNvPicPr>
            <a:picLocks noGrp="1" noChangeAspect="1"/>
          </p:cNvPicPr>
          <p:nvPr>
            <p:ph idx="1"/>
          </p:nvPr>
        </p:nvPicPr>
        <p:blipFill>
          <a:blip r:embed="rId2"/>
          <a:stretch>
            <a:fillRect/>
          </a:stretch>
        </p:blipFill>
        <p:spPr>
          <a:xfrm>
            <a:off x="3173140" y="2232660"/>
            <a:ext cx="6539819" cy="4490226"/>
          </a:xfrm>
        </p:spPr>
      </p:pic>
    </p:spTree>
    <p:extLst>
      <p:ext uri="{BB962C8B-B14F-4D97-AF65-F5344CB8AC3E}">
        <p14:creationId xmlns:p14="http://schemas.microsoft.com/office/powerpoint/2010/main" val="275877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B169-92DB-4E47-B262-F33AB332DDB0}"/>
              </a:ext>
            </a:extLst>
          </p:cNvPr>
          <p:cNvSpPr>
            <a:spLocks noGrp="1"/>
          </p:cNvSpPr>
          <p:nvPr>
            <p:ph type="title"/>
          </p:nvPr>
        </p:nvSpPr>
        <p:spPr/>
        <p:txBody>
          <a:bodyPr/>
          <a:lstStyle/>
          <a:p>
            <a:r>
              <a:rPr lang="en-US" dirty="0"/>
              <a:t>State Chart Diagram</a:t>
            </a:r>
          </a:p>
        </p:txBody>
      </p:sp>
      <p:pic>
        <p:nvPicPr>
          <p:cNvPr id="6" name="Content Placeholder 5">
            <a:extLst>
              <a:ext uri="{FF2B5EF4-FFF2-40B4-BE49-F238E27FC236}">
                <a16:creationId xmlns:a16="http://schemas.microsoft.com/office/drawing/2014/main" id="{53557004-05DE-E142-87FB-620D3A6EE8CB}"/>
              </a:ext>
            </a:extLst>
          </p:cNvPr>
          <p:cNvPicPr>
            <a:picLocks noGrp="1" noChangeAspect="1"/>
          </p:cNvPicPr>
          <p:nvPr>
            <p:ph idx="1"/>
          </p:nvPr>
        </p:nvPicPr>
        <p:blipFill>
          <a:blip r:embed="rId2"/>
          <a:stretch>
            <a:fillRect/>
          </a:stretch>
        </p:blipFill>
        <p:spPr>
          <a:xfrm>
            <a:off x="3277098" y="2049780"/>
            <a:ext cx="6177509" cy="4676140"/>
          </a:xfrm>
        </p:spPr>
      </p:pic>
    </p:spTree>
    <p:extLst>
      <p:ext uri="{BB962C8B-B14F-4D97-AF65-F5344CB8AC3E}">
        <p14:creationId xmlns:p14="http://schemas.microsoft.com/office/powerpoint/2010/main" val="136527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3537-E91B-488B-BD28-6B0719BF2F3C}"/>
              </a:ext>
            </a:extLst>
          </p:cNvPr>
          <p:cNvSpPr>
            <a:spLocks noGrp="1"/>
          </p:cNvSpPr>
          <p:nvPr>
            <p:ph type="title"/>
          </p:nvPr>
        </p:nvSpPr>
        <p:spPr/>
        <p:txBody>
          <a:bodyPr/>
          <a:lstStyle/>
          <a:p>
            <a:r>
              <a:rPr lang="en-US" dirty="0"/>
              <a:t>Hardware and Software Requirements</a:t>
            </a:r>
          </a:p>
        </p:txBody>
      </p:sp>
      <p:sp>
        <p:nvSpPr>
          <p:cNvPr id="3" name="Content Placeholder 2">
            <a:extLst>
              <a:ext uri="{FF2B5EF4-FFF2-40B4-BE49-F238E27FC236}">
                <a16:creationId xmlns:a16="http://schemas.microsoft.com/office/drawing/2014/main" id="{59554CB6-EAE9-43BE-BB46-6ED96032BA09}"/>
              </a:ext>
            </a:extLst>
          </p:cNvPr>
          <p:cNvSpPr>
            <a:spLocks noGrp="1"/>
          </p:cNvSpPr>
          <p:nvPr>
            <p:ph sz="half" idx="1"/>
          </p:nvPr>
        </p:nvSpPr>
        <p:spPr>
          <a:xfrm>
            <a:off x="1323340" y="2668954"/>
            <a:ext cx="5185873" cy="3638763"/>
          </a:xfrm>
        </p:spPr>
        <p:txBody>
          <a:bodyPr/>
          <a:lstStyle/>
          <a:p>
            <a:pPr>
              <a:lnSpc>
                <a:spcPct val="150000"/>
              </a:lnSpc>
            </a:pPr>
            <a:r>
              <a:rPr lang="en-US" dirty="0"/>
              <a:t>Functioning web camera or any video camera.</a:t>
            </a:r>
          </a:p>
          <a:p>
            <a:pPr>
              <a:lnSpc>
                <a:spcPct val="150000"/>
              </a:lnSpc>
            </a:pPr>
            <a:r>
              <a:rPr lang="en-US" dirty="0"/>
              <a:t>CPU with at least 4 cores.</a:t>
            </a:r>
          </a:p>
          <a:p>
            <a:pPr>
              <a:lnSpc>
                <a:spcPct val="150000"/>
              </a:lnSpc>
            </a:pPr>
            <a:r>
              <a:rPr lang="en-US" dirty="0"/>
              <a:t>At least 4 GB RAM.</a:t>
            </a:r>
          </a:p>
          <a:p>
            <a:pPr>
              <a:lnSpc>
                <a:spcPct val="150000"/>
              </a:lnSpc>
            </a:pPr>
            <a:r>
              <a:rPr lang="en-US" dirty="0"/>
              <a:t>Other Robot Hardware.</a:t>
            </a:r>
          </a:p>
          <a:p>
            <a:pPr>
              <a:lnSpc>
                <a:spcPct val="150000"/>
              </a:lnSpc>
              <a:buFont typeface="+mj-lt"/>
              <a:buAutoNum type="arabicPeriod"/>
            </a:pPr>
            <a:endParaRPr lang="en-US" dirty="0"/>
          </a:p>
        </p:txBody>
      </p:sp>
      <p:sp>
        <p:nvSpPr>
          <p:cNvPr id="5" name="Content Placeholder 4">
            <a:extLst>
              <a:ext uri="{FF2B5EF4-FFF2-40B4-BE49-F238E27FC236}">
                <a16:creationId xmlns:a16="http://schemas.microsoft.com/office/drawing/2014/main" id="{C89E8050-0036-B942-BCF6-5E4AA6D5F4A0}"/>
              </a:ext>
            </a:extLst>
          </p:cNvPr>
          <p:cNvSpPr>
            <a:spLocks noGrp="1"/>
          </p:cNvSpPr>
          <p:nvPr>
            <p:ph sz="half" idx="2"/>
          </p:nvPr>
        </p:nvSpPr>
        <p:spPr>
          <a:xfrm>
            <a:off x="7347413" y="2295947"/>
            <a:ext cx="5194583" cy="3638764"/>
          </a:xfrm>
        </p:spPr>
        <p:txBody>
          <a:bodyPr/>
          <a:lstStyle/>
          <a:p>
            <a:pPr>
              <a:lnSpc>
                <a:spcPct val="150000"/>
              </a:lnSpc>
            </a:pPr>
            <a:r>
              <a:rPr lang="en-US" dirty="0"/>
              <a:t>User Interface.</a:t>
            </a:r>
          </a:p>
          <a:p>
            <a:pPr>
              <a:lnSpc>
                <a:spcPct val="150000"/>
              </a:lnSpc>
            </a:pPr>
            <a:r>
              <a:rPr lang="en-US" dirty="0"/>
              <a:t>Decision Making Algorithm.</a:t>
            </a:r>
          </a:p>
          <a:p>
            <a:pPr>
              <a:lnSpc>
                <a:spcPct val="150000"/>
              </a:lnSpc>
            </a:pPr>
            <a:r>
              <a:rPr lang="en-US" dirty="0"/>
              <a:t>Consumer-Level Software.</a:t>
            </a:r>
          </a:p>
          <a:p>
            <a:pPr>
              <a:lnSpc>
                <a:spcPct val="150000"/>
              </a:lnSpc>
            </a:pPr>
            <a:endParaRPr lang="en-US" dirty="0"/>
          </a:p>
        </p:txBody>
      </p:sp>
      <p:sp>
        <p:nvSpPr>
          <p:cNvPr id="7" name="TextBox 6">
            <a:extLst>
              <a:ext uri="{FF2B5EF4-FFF2-40B4-BE49-F238E27FC236}">
                <a16:creationId xmlns:a16="http://schemas.microsoft.com/office/drawing/2014/main" id="{F3290B3C-5AAE-7745-9115-C141A45A9A32}"/>
              </a:ext>
            </a:extLst>
          </p:cNvPr>
          <p:cNvSpPr txBox="1"/>
          <p:nvPr/>
        </p:nvSpPr>
        <p:spPr>
          <a:xfrm>
            <a:off x="6788613" y="2453511"/>
            <a:ext cx="3578860" cy="430887"/>
          </a:xfrm>
          <a:prstGeom prst="rect">
            <a:avLst/>
          </a:prstGeom>
          <a:noFill/>
        </p:spPr>
        <p:txBody>
          <a:bodyPr wrap="square" rtlCol="0">
            <a:spAutoFit/>
          </a:bodyPr>
          <a:lstStyle/>
          <a:p>
            <a:pPr algn="ctr"/>
            <a:r>
              <a:rPr lang="en-US" sz="2200" dirty="0">
                <a:solidFill>
                  <a:srgbClr val="0070C0"/>
                </a:solidFill>
              </a:rPr>
              <a:t>Software</a:t>
            </a:r>
          </a:p>
        </p:txBody>
      </p:sp>
      <p:sp>
        <p:nvSpPr>
          <p:cNvPr id="8" name="TextBox 7">
            <a:extLst>
              <a:ext uri="{FF2B5EF4-FFF2-40B4-BE49-F238E27FC236}">
                <a16:creationId xmlns:a16="http://schemas.microsoft.com/office/drawing/2014/main" id="{2A34B943-19E0-E74D-95CB-2A646AD3E58C}"/>
              </a:ext>
            </a:extLst>
          </p:cNvPr>
          <p:cNvSpPr txBox="1"/>
          <p:nvPr/>
        </p:nvSpPr>
        <p:spPr>
          <a:xfrm>
            <a:off x="1612900" y="2453511"/>
            <a:ext cx="2451100" cy="430887"/>
          </a:xfrm>
          <a:prstGeom prst="rect">
            <a:avLst/>
          </a:prstGeom>
          <a:noFill/>
        </p:spPr>
        <p:txBody>
          <a:bodyPr wrap="square" rtlCol="0">
            <a:spAutoFit/>
          </a:bodyPr>
          <a:lstStyle/>
          <a:p>
            <a:pPr algn="ctr"/>
            <a:r>
              <a:rPr lang="en-US" sz="2200" dirty="0">
                <a:solidFill>
                  <a:srgbClr val="0070C0"/>
                </a:solidFill>
              </a:rPr>
              <a:t>Hardware</a:t>
            </a:r>
          </a:p>
        </p:txBody>
      </p:sp>
    </p:spTree>
    <p:extLst>
      <p:ext uri="{BB962C8B-B14F-4D97-AF65-F5344CB8AC3E}">
        <p14:creationId xmlns:p14="http://schemas.microsoft.com/office/powerpoint/2010/main" val="435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B780D0-F9CF-4330-A959-1C438B91F910}"/>
              </a:ext>
            </a:extLst>
          </p:cNvPr>
          <p:cNvSpPr>
            <a:spLocks noGrp="1"/>
          </p:cNvSpPr>
          <p:nvPr>
            <p:ph type="title"/>
          </p:nvPr>
        </p:nvSpPr>
        <p:spPr/>
        <p:txBody>
          <a:bodyPr/>
          <a:lstStyle/>
          <a:p>
            <a:r>
              <a:rPr lang="en-US" dirty="0"/>
              <a:t>Conclusion</a:t>
            </a:r>
          </a:p>
        </p:txBody>
      </p:sp>
      <p:sp>
        <p:nvSpPr>
          <p:cNvPr id="7" name="Content Placeholder 6">
            <a:extLst>
              <a:ext uri="{FF2B5EF4-FFF2-40B4-BE49-F238E27FC236}">
                <a16:creationId xmlns:a16="http://schemas.microsoft.com/office/drawing/2014/main" id="{0728C314-78C7-4DB2-9D11-6505683F5B01}"/>
              </a:ext>
            </a:extLst>
          </p:cNvPr>
          <p:cNvSpPr>
            <a:spLocks noGrp="1"/>
          </p:cNvSpPr>
          <p:nvPr>
            <p:ph sz="half" idx="1"/>
          </p:nvPr>
        </p:nvSpPr>
        <p:spPr>
          <a:xfrm>
            <a:off x="1214119" y="2455967"/>
            <a:ext cx="9763760" cy="3638763"/>
          </a:xfrm>
        </p:spPr>
        <p:txBody>
          <a:bodyPr/>
          <a:lstStyle/>
          <a:p>
            <a:pPr marL="0" indent="0">
              <a:lnSpc>
                <a:spcPct val="200000"/>
              </a:lnSpc>
              <a:buNone/>
            </a:pPr>
            <a:r>
              <a:rPr lang="en-US" dirty="0"/>
              <a:t>To conclude, our machine learning model can help bridge the gap between humans and robots. It can help make social and home companion robots feel more lifelike to their human users as they recognize their facial expressions during conversations and are able to use this information to make appropriate dialog.</a:t>
            </a:r>
          </a:p>
          <a:p>
            <a:pPr>
              <a:lnSpc>
                <a:spcPct val="200000"/>
              </a:lnSpc>
              <a:buFont typeface="+mj-lt"/>
              <a:buAutoNum type="arabicPeriod"/>
            </a:pPr>
            <a:endParaRPr lang="en-US" dirty="0"/>
          </a:p>
        </p:txBody>
      </p:sp>
    </p:spTree>
    <p:extLst>
      <p:ext uri="{BB962C8B-B14F-4D97-AF65-F5344CB8AC3E}">
        <p14:creationId xmlns:p14="http://schemas.microsoft.com/office/powerpoint/2010/main" val="500991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6">
            <a:extLst>
              <a:ext uri="{FF2B5EF4-FFF2-40B4-BE49-F238E27FC236}">
                <a16:creationId xmlns:a16="http://schemas.microsoft.com/office/drawing/2014/main" id="{74C03E86-7F68-47B7-84BA-21BAD16C6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4E1B9E-1F0D-4E75-AE94-8C163DEBA36D}"/>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Future Scope</a:t>
            </a:r>
          </a:p>
        </p:txBody>
      </p:sp>
      <p:sp>
        <p:nvSpPr>
          <p:cNvPr id="3" name="Content Placeholder 2">
            <a:extLst>
              <a:ext uri="{FF2B5EF4-FFF2-40B4-BE49-F238E27FC236}">
                <a16:creationId xmlns:a16="http://schemas.microsoft.com/office/drawing/2014/main" id="{07F0BA51-1BC7-4EC6-AEE9-7D0C4D598FBF}"/>
              </a:ext>
            </a:extLst>
          </p:cNvPr>
          <p:cNvSpPr>
            <a:spLocks noGrp="1"/>
          </p:cNvSpPr>
          <p:nvPr>
            <p:ph sz="half" idx="1"/>
          </p:nvPr>
        </p:nvSpPr>
        <p:spPr>
          <a:xfrm>
            <a:off x="818713" y="2413000"/>
            <a:ext cx="7199220" cy="3632200"/>
          </a:xfrm>
        </p:spPr>
        <p:txBody>
          <a:bodyPr vert="horz" lIns="91440" tIns="45720" rIns="91440" bIns="45720" rtlCol="0" anchor="ctr">
            <a:normAutofit/>
          </a:bodyPr>
          <a:lstStyle/>
          <a:p>
            <a:pPr marL="0" indent="0">
              <a:lnSpc>
                <a:spcPct val="150000"/>
              </a:lnSpc>
              <a:buNone/>
            </a:pPr>
            <a:r>
              <a:rPr lang="en-US" dirty="0"/>
              <a:t>In the future, our machine learning model can be utilized to:-</a:t>
            </a:r>
          </a:p>
          <a:p>
            <a:pPr>
              <a:lnSpc>
                <a:spcPct val="150000"/>
              </a:lnSpc>
            </a:pPr>
            <a:r>
              <a:rPr lang="en-US" dirty="0"/>
              <a:t>Help in chatbot-based customer service.</a:t>
            </a:r>
          </a:p>
          <a:p>
            <a:pPr>
              <a:lnSpc>
                <a:spcPct val="150000"/>
              </a:lnSpc>
            </a:pPr>
            <a:r>
              <a:rPr lang="en-US" dirty="0"/>
              <a:t>Make companion robots feel more welcoming.</a:t>
            </a:r>
          </a:p>
          <a:p>
            <a:pPr>
              <a:lnSpc>
                <a:spcPct val="150000"/>
              </a:lnSpc>
            </a:pPr>
            <a:r>
              <a:rPr lang="en-US" dirty="0"/>
              <a:t>Help advance the computer science research in imprinting human emotions in machines.</a:t>
            </a:r>
          </a:p>
          <a:p>
            <a:pPr marL="0" indent="0">
              <a:lnSpc>
                <a:spcPct val="150000"/>
              </a:lnSpc>
            </a:pPr>
            <a:endParaRPr lang="en-US" dirty="0"/>
          </a:p>
        </p:txBody>
      </p:sp>
      <p:pic>
        <p:nvPicPr>
          <p:cNvPr id="7" name="Picture 6" descr="A picture containing person, posing, automaton&#10;&#10;Description automatically generated">
            <a:extLst>
              <a:ext uri="{FF2B5EF4-FFF2-40B4-BE49-F238E27FC236}">
                <a16:creationId xmlns:a16="http://schemas.microsoft.com/office/drawing/2014/main" id="{4389046A-5126-1E4F-8567-375225F14819}"/>
              </a:ext>
            </a:extLst>
          </p:cNvPr>
          <p:cNvPicPr>
            <a:picLocks noChangeAspect="1"/>
          </p:cNvPicPr>
          <p:nvPr/>
        </p:nvPicPr>
        <p:blipFill rotWithShape="1">
          <a:blip r:embed="rId2">
            <a:extLst>
              <a:ext uri="{28A0092B-C50C-407E-A947-70E740481C1C}">
                <a14:useLocalDpi xmlns:a14="http://schemas.microsoft.com/office/drawing/2010/main" val="0"/>
              </a:ext>
            </a:extLst>
          </a:blip>
          <a:srcRect r="3" b="12586"/>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47615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74C03E86-7F68-47B7-84BA-21BAD16C6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Magnifying glass on clear background">
            <a:extLst>
              <a:ext uri="{FF2B5EF4-FFF2-40B4-BE49-F238E27FC236}">
                <a16:creationId xmlns:a16="http://schemas.microsoft.com/office/drawing/2014/main" id="{C062D39C-6796-4182-949B-15CAA847A73F}"/>
              </a:ext>
            </a:extLst>
          </p:cNvPr>
          <p:cNvPicPr>
            <a:picLocks noChangeAspect="1"/>
          </p:cNvPicPr>
          <p:nvPr/>
        </p:nvPicPr>
        <p:blipFill rotWithShape="1">
          <a:blip r:embed="rId2">
            <a:duotone>
              <a:schemeClr val="accent1">
                <a:shade val="45000"/>
                <a:satMod val="135000"/>
              </a:schemeClr>
              <a:prstClr val="white"/>
            </a:duotone>
          </a:blip>
          <a:srcRect l="20341" r="20340" b="-2"/>
          <a:stretch/>
        </p:blipFill>
        <p:spPr>
          <a:xfrm>
            <a:off x="6096000" y="-1"/>
            <a:ext cx="6094450" cy="6858001"/>
          </a:xfrm>
          <a:prstGeom prst="rect">
            <a:avLst/>
          </a:prstGeom>
        </p:spPr>
      </p:pic>
      <p:sp>
        <p:nvSpPr>
          <p:cNvPr id="15" name="Freeform 16">
            <a:extLst>
              <a:ext uri="{FF2B5EF4-FFF2-40B4-BE49-F238E27FC236}">
                <a16:creationId xmlns:a16="http://schemas.microsoft.com/office/drawing/2014/main" id="{8977846B-3E2A-49C0-873D-DADC1D67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995517-9673-0F4C-8215-89EC9B0AE340}"/>
              </a:ext>
            </a:extLst>
          </p:cNvPr>
          <p:cNvSpPr/>
          <p:nvPr/>
        </p:nvSpPr>
        <p:spPr>
          <a:xfrm>
            <a:off x="235131" y="-167491"/>
            <a:ext cx="5254553" cy="1105988"/>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EFE"/>
                </a:solidFill>
                <a:latin typeface="+mj-lt"/>
                <a:ea typeface="+mj-ea"/>
                <a:cs typeface="+mj-cs"/>
              </a:rPr>
              <a:t>References:</a:t>
            </a:r>
          </a:p>
        </p:txBody>
      </p:sp>
      <p:sp>
        <p:nvSpPr>
          <p:cNvPr id="6" name="Rectangle 5">
            <a:extLst>
              <a:ext uri="{FF2B5EF4-FFF2-40B4-BE49-F238E27FC236}">
                <a16:creationId xmlns:a16="http://schemas.microsoft.com/office/drawing/2014/main" id="{04EAB76C-C53C-F14C-9B60-40F978A1BE16}"/>
              </a:ext>
            </a:extLst>
          </p:cNvPr>
          <p:cNvSpPr/>
          <p:nvPr/>
        </p:nvSpPr>
        <p:spPr>
          <a:xfrm>
            <a:off x="235131" y="1078116"/>
            <a:ext cx="5668864" cy="3443877"/>
          </a:xfrm>
          <a:prstGeom prst="rect">
            <a:avLst/>
          </a:prstGeom>
        </p:spPr>
        <p:txBody>
          <a:bodyPr vert="horz" lIns="91440" tIns="45720" rIns="91440" bIns="45720" rtlCol="0" anchor="ctr">
            <a:noAutofit/>
          </a:bodyPr>
          <a:lstStyle/>
          <a:p>
            <a:pPr marL="285750" indent="-285750">
              <a:lnSpc>
                <a:spcPct val="250000"/>
              </a:lnSpc>
              <a:buFont typeface="Arial" panose="020B0604020202020204" pitchFamily="34" charset="0"/>
              <a:buChar char="•"/>
            </a:pPr>
            <a:r>
              <a:rPr lang="en-US" sz="1400" b="1" dirty="0">
                <a:solidFill>
                  <a:srgbClr val="0070C0"/>
                </a:solidFill>
                <a:hlinkClick r:id="rId3">
                  <a:extLst>
                    <a:ext uri="{A12FA001-AC4F-418D-AE19-62706E023703}">
                      <ahyp:hlinkClr xmlns:ahyp="http://schemas.microsoft.com/office/drawing/2018/hyperlinkcolor" val="tx"/>
                    </a:ext>
                  </a:extLst>
                </a:hlinkClick>
              </a:rPr>
              <a:t>https://www.tensorflow.org/</a:t>
            </a:r>
            <a:endParaRPr lang="en-US" sz="1400" b="1" dirty="0">
              <a:solidFill>
                <a:srgbClr val="0070C0"/>
              </a:solidFill>
            </a:endParaRPr>
          </a:p>
          <a:p>
            <a:pPr marL="285750" indent="-285750">
              <a:lnSpc>
                <a:spcPct val="250000"/>
              </a:lnSpc>
              <a:buFont typeface="Arial" panose="020B0604020202020204" pitchFamily="34" charset="0"/>
              <a:buChar char="•"/>
            </a:pPr>
            <a:r>
              <a:rPr lang="en-US" sz="1400" b="1" dirty="0">
                <a:solidFill>
                  <a:srgbClr val="0070C0"/>
                </a:solidFill>
                <a:hlinkClick r:id="rId4">
                  <a:extLst>
                    <a:ext uri="{A12FA001-AC4F-418D-AE19-62706E023703}">
                      <ahyp:hlinkClr xmlns:ahyp="http://schemas.microsoft.com/office/drawing/2018/hyperlinkcolor" val="tx"/>
                    </a:ext>
                  </a:extLst>
                </a:hlinkClick>
              </a:rPr>
              <a:t>https://opencv.org/</a:t>
            </a:r>
            <a:endParaRPr lang="en-US" sz="1400" b="1" dirty="0">
              <a:solidFill>
                <a:srgbClr val="0070C0"/>
              </a:solidFill>
            </a:endParaRPr>
          </a:p>
          <a:p>
            <a:pPr marL="285750" indent="-285750">
              <a:lnSpc>
                <a:spcPct val="250000"/>
              </a:lnSpc>
              <a:buFont typeface="Arial" panose="020B0604020202020204" pitchFamily="34" charset="0"/>
              <a:buChar char="•"/>
            </a:pPr>
            <a:r>
              <a:rPr lang="en-US" sz="1400" b="1" dirty="0">
                <a:solidFill>
                  <a:srgbClr val="0070C0"/>
                </a:solidFill>
                <a:hlinkClick r:id="rId5">
                  <a:extLst>
                    <a:ext uri="{A12FA001-AC4F-418D-AE19-62706E023703}">
                      <ahyp:hlinkClr xmlns:ahyp="http://schemas.microsoft.com/office/drawing/2018/hyperlinkcolor" val="tx"/>
                    </a:ext>
                  </a:extLst>
                </a:hlinkClick>
              </a:rPr>
              <a:t>https://keras.io/</a:t>
            </a:r>
            <a:endParaRPr lang="en-US" sz="1400" b="1" dirty="0">
              <a:solidFill>
                <a:srgbClr val="0070C0"/>
              </a:solidFill>
            </a:endParaRPr>
          </a:p>
          <a:p>
            <a:pPr marL="285750" indent="-285750">
              <a:lnSpc>
                <a:spcPct val="250000"/>
              </a:lnSpc>
              <a:buFont typeface="Arial" panose="020B0604020202020204" pitchFamily="34" charset="0"/>
              <a:buChar char="•"/>
            </a:pPr>
            <a:r>
              <a:rPr lang="en-US" sz="1400" b="1" dirty="0">
                <a:solidFill>
                  <a:srgbClr val="0070C0"/>
                </a:solidFill>
                <a:hlinkClick r:id="rId6">
                  <a:extLst>
                    <a:ext uri="{A12FA001-AC4F-418D-AE19-62706E023703}">
                      <ahyp:hlinkClr xmlns:ahyp="http://schemas.microsoft.com/office/drawing/2018/hyperlinkcolor" val="tx"/>
                    </a:ext>
                  </a:extLst>
                </a:hlinkClick>
              </a:rPr>
              <a:t>https://www.softbankrobotics.com/emea/en/nao</a:t>
            </a:r>
            <a:endParaRPr lang="en-US" sz="1400" b="1" dirty="0">
              <a:solidFill>
                <a:srgbClr val="0070C0"/>
              </a:solidFill>
            </a:endParaRPr>
          </a:p>
          <a:p>
            <a:pPr marL="285750" indent="-285750">
              <a:lnSpc>
                <a:spcPct val="250000"/>
              </a:lnSpc>
              <a:buFont typeface="Arial" panose="020B0604020202020204" pitchFamily="34" charset="0"/>
              <a:buChar char="•"/>
            </a:pPr>
            <a:r>
              <a:rPr lang="en-US" sz="1400" b="1" dirty="0">
                <a:solidFill>
                  <a:srgbClr val="0070C0"/>
                </a:solidFill>
                <a:hlinkClick r:id="rId7">
                  <a:extLst>
                    <a:ext uri="{A12FA001-AC4F-418D-AE19-62706E023703}">
                      <ahyp:hlinkClr xmlns:ahyp="http://schemas.microsoft.com/office/drawing/2018/hyperlinkcolor" val="tx"/>
                    </a:ext>
                  </a:extLst>
                </a:hlinkClick>
              </a:rPr>
              <a:t>https://www.softbankrobotics.com/emea/en/pepper</a:t>
            </a:r>
            <a:endParaRPr lang="en-US" sz="1400" b="1" dirty="0">
              <a:solidFill>
                <a:srgbClr val="0070C0"/>
              </a:solidFill>
            </a:endParaRPr>
          </a:p>
          <a:p>
            <a:pPr marL="285750" indent="-285750">
              <a:lnSpc>
                <a:spcPct val="250000"/>
              </a:lnSpc>
              <a:spcBef>
                <a:spcPct val="20000"/>
              </a:spcBef>
              <a:spcAft>
                <a:spcPts val="120"/>
              </a:spcAft>
              <a:buClr>
                <a:schemeClr val="accent1"/>
              </a:buClr>
              <a:buFont typeface="Wingdings 2" charset="2"/>
              <a:buChar char=""/>
            </a:pPr>
            <a:endParaRPr lang="en-US" sz="1400" b="1" dirty="0">
              <a:solidFill>
                <a:srgbClr val="0070C0"/>
              </a:solidFill>
            </a:endParaRPr>
          </a:p>
        </p:txBody>
      </p:sp>
    </p:spTree>
    <p:extLst>
      <p:ext uri="{BB962C8B-B14F-4D97-AF65-F5344CB8AC3E}">
        <p14:creationId xmlns:p14="http://schemas.microsoft.com/office/powerpoint/2010/main" val="141565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picture containing text, scene, way, road&#10;&#10;Description automatically generated">
            <a:extLst>
              <a:ext uri="{FF2B5EF4-FFF2-40B4-BE49-F238E27FC236}">
                <a16:creationId xmlns:a16="http://schemas.microsoft.com/office/drawing/2014/main" id="{2DB24EA7-7ABF-624A-8F18-A5F52FF9FBF8}"/>
              </a:ext>
            </a:extLst>
          </p:cNvPr>
          <p:cNvPicPr>
            <a:picLocks noChangeAspect="1"/>
          </p:cNvPicPr>
          <p:nvPr/>
        </p:nvPicPr>
        <p:blipFill rotWithShape="1">
          <a:blip r:embed="rId2">
            <a:extLst>
              <a:ext uri="{28A0092B-C50C-407E-A947-70E740481C1C}">
                <a14:useLocalDpi xmlns:a14="http://schemas.microsoft.com/office/drawing/2010/main" val="0"/>
              </a:ext>
            </a:extLst>
          </a:blip>
          <a:srcRect t="12392" b="16403"/>
          <a:stretch/>
        </p:blipFill>
        <p:spPr>
          <a:xfrm>
            <a:off x="-1" y="-3175"/>
            <a:ext cx="12187804" cy="4881600"/>
          </a:xfrm>
          <a:prstGeom prst="rect">
            <a:avLst/>
          </a:prstGeom>
        </p:spPr>
      </p:pic>
      <p:sp>
        <p:nvSpPr>
          <p:cNvPr id="20" name="Freeform 9">
            <a:extLst>
              <a:ext uri="{FF2B5EF4-FFF2-40B4-BE49-F238E27FC236}">
                <a16:creationId xmlns:a16="http://schemas.microsoft.com/office/drawing/2014/main" id="{02AB05CC-4371-4DE4-AAE6-20E4B1579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AF3708-E5CA-794B-BAC4-9111B8B8D5FF}"/>
              </a:ext>
            </a:extLst>
          </p:cNvPr>
          <p:cNvSpPr/>
          <p:nvPr/>
        </p:nvSpPr>
        <p:spPr>
          <a:xfrm>
            <a:off x="812788" y="4895558"/>
            <a:ext cx="10572000" cy="779529"/>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spcBef>
                <a:spcPct val="0"/>
              </a:spcBef>
              <a:spcAft>
                <a:spcPts val="600"/>
              </a:spcAft>
            </a:pPr>
            <a:r>
              <a:rPr lang="en-US" sz="4000" b="1">
                <a:ln w="0"/>
                <a:solidFill>
                  <a:srgbClr val="FEFEFE"/>
                </a:solidFill>
                <a:effectLst>
                  <a:outerShdw blurRad="38100" dist="25400" dir="5400000" algn="ctr" rotWithShape="0">
                    <a:srgbClr val="6E747A">
                      <a:alpha val="43000"/>
                    </a:srgbClr>
                  </a:outerShdw>
                </a:effectLst>
                <a:latin typeface="+mj-lt"/>
                <a:ea typeface="+mj-ea"/>
                <a:cs typeface="+mj-cs"/>
              </a:rPr>
              <a:t>Thank You </a:t>
            </a:r>
          </a:p>
        </p:txBody>
      </p:sp>
      <p:sp>
        <p:nvSpPr>
          <p:cNvPr id="2" name="TextBox 1">
            <a:extLst>
              <a:ext uri="{FF2B5EF4-FFF2-40B4-BE49-F238E27FC236}">
                <a16:creationId xmlns:a16="http://schemas.microsoft.com/office/drawing/2014/main" id="{E43EC495-9B6F-3C40-9286-3B3FA1EAA3D7}"/>
              </a:ext>
            </a:extLst>
          </p:cNvPr>
          <p:cNvSpPr txBox="1"/>
          <p:nvPr/>
        </p:nvSpPr>
        <p:spPr>
          <a:xfrm>
            <a:off x="6870700" y="2743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862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E663-4B29-460C-AB7A-8D3381C1EA5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32137AD9-0006-4CFB-B097-20ACEF74D9D4}"/>
              </a:ext>
            </a:extLst>
          </p:cNvPr>
          <p:cNvSpPr>
            <a:spLocks noGrp="1"/>
          </p:cNvSpPr>
          <p:nvPr>
            <p:ph idx="1"/>
          </p:nvPr>
        </p:nvSpPr>
        <p:spPr>
          <a:xfrm>
            <a:off x="1023361" y="2532731"/>
            <a:ext cx="3761999" cy="3636511"/>
          </a:xfrm>
        </p:spPr>
        <p:txBody>
          <a:bodyPr>
            <a:noAutofit/>
          </a:bodyPr>
          <a:lstStyle/>
          <a:p>
            <a:pPr>
              <a:lnSpc>
                <a:spcPct val="150000"/>
              </a:lnSpc>
            </a:pPr>
            <a:r>
              <a:rPr lang="en-US" dirty="0"/>
              <a:t>Problem Statement</a:t>
            </a:r>
          </a:p>
          <a:p>
            <a:pPr>
              <a:lnSpc>
                <a:spcPct val="150000"/>
              </a:lnSpc>
            </a:pPr>
            <a:r>
              <a:rPr lang="en-US" dirty="0"/>
              <a:t>Introduction</a:t>
            </a:r>
          </a:p>
          <a:p>
            <a:pPr>
              <a:lnSpc>
                <a:spcPct val="150000"/>
              </a:lnSpc>
            </a:pPr>
            <a:r>
              <a:rPr lang="en-US" dirty="0"/>
              <a:t>Project Demonstration</a:t>
            </a:r>
          </a:p>
          <a:p>
            <a:pPr>
              <a:lnSpc>
                <a:spcPct val="150000"/>
              </a:lnSpc>
            </a:pPr>
            <a:r>
              <a:rPr lang="en-US" dirty="0"/>
              <a:t>Video Demonstration</a:t>
            </a:r>
          </a:p>
          <a:p>
            <a:pPr>
              <a:lnSpc>
                <a:spcPct val="150000"/>
              </a:lnSpc>
            </a:pPr>
            <a:r>
              <a:rPr lang="en-US" dirty="0"/>
              <a:t>UI</a:t>
            </a:r>
          </a:p>
          <a:p>
            <a:pPr>
              <a:lnSpc>
                <a:spcPct val="150000"/>
              </a:lnSpc>
            </a:pPr>
            <a:r>
              <a:rPr lang="en-US" dirty="0"/>
              <a:t>DFD</a:t>
            </a:r>
          </a:p>
        </p:txBody>
      </p:sp>
      <p:sp>
        <p:nvSpPr>
          <p:cNvPr id="6" name="Content Placeholder 2">
            <a:extLst>
              <a:ext uri="{FF2B5EF4-FFF2-40B4-BE49-F238E27FC236}">
                <a16:creationId xmlns:a16="http://schemas.microsoft.com/office/drawing/2014/main" id="{38756A84-4B04-934F-B799-A0BFBEA18BA1}"/>
              </a:ext>
            </a:extLst>
          </p:cNvPr>
          <p:cNvSpPr txBox="1">
            <a:spLocks/>
          </p:cNvSpPr>
          <p:nvPr/>
        </p:nvSpPr>
        <p:spPr>
          <a:xfrm>
            <a:off x="5872481" y="2908650"/>
            <a:ext cx="3972559" cy="363651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50000"/>
              </a:lnSpc>
            </a:pPr>
            <a:r>
              <a:rPr lang="en-US" dirty="0"/>
              <a:t>Use Case Diagram and State Chart Diagram</a:t>
            </a:r>
          </a:p>
          <a:p>
            <a:pPr>
              <a:lnSpc>
                <a:spcPct val="150000"/>
              </a:lnSpc>
            </a:pPr>
            <a:r>
              <a:rPr lang="en-US" dirty="0"/>
              <a:t>Hardware and Software Requirements</a:t>
            </a:r>
          </a:p>
          <a:p>
            <a:pPr>
              <a:lnSpc>
                <a:spcPct val="150000"/>
              </a:lnSpc>
            </a:pPr>
            <a:r>
              <a:rPr lang="en-US" dirty="0"/>
              <a:t>Conclusion</a:t>
            </a:r>
          </a:p>
          <a:p>
            <a:pPr>
              <a:lnSpc>
                <a:spcPct val="150000"/>
              </a:lnSpc>
            </a:pPr>
            <a:r>
              <a:rPr lang="en-US" dirty="0"/>
              <a:t>Future Scope</a:t>
            </a:r>
          </a:p>
          <a:p>
            <a:pPr>
              <a:lnSpc>
                <a:spcPct val="150000"/>
              </a:lnSpc>
            </a:pPr>
            <a:r>
              <a:rPr lang="en-US" dirty="0"/>
              <a:t>References</a:t>
            </a:r>
          </a:p>
          <a:p>
            <a:pPr>
              <a:lnSpc>
                <a:spcPct val="150000"/>
              </a:lnSpc>
            </a:pPr>
            <a:endParaRPr lang="en-US" dirty="0"/>
          </a:p>
        </p:txBody>
      </p:sp>
    </p:spTree>
    <p:extLst>
      <p:ext uri="{BB962C8B-B14F-4D97-AF65-F5344CB8AC3E}">
        <p14:creationId xmlns:p14="http://schemas.microsoft.com/office/powerpoint/2010/main" val="96138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B199-E794-4A65-B06B-7A2EB9F68DBC}"/>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DD614BC2-F05E-44FE-8DE3-CE1296DF8106}"/>
              </a:ext>
            </a:extLst>
          </p:cNvPr>
          <p:cNvSpPr>
            <a:spLocks noGrp="1"/>
          </p:cNvSpPr>
          <p:nvPr>
            <p:ph idx="1"/>
          </p:nvPr>
        </p:nvSpPr>
        <p:spPr>
          <a:xfrm>
            <a:off x="1594688" y="2865753"/>
            <a:ext cx="9002621" cy="2835135"/>
          </a:xfrm>
        </p:spPr>
        <p:txBody>
          <a:bodyPr>
            <a:normAutofit/>
          </a:bodyPr>
          <a:lstStyle/>
          <a:p>
            <a:pPr marL="0" indent="0">
              <a:lnSpc>
                <a:spcPct val="150000"/>
              </a:lnSpc>
              <a:buNone/>
            </a:pPr>
            <a:r>
              <a:rPr lang="en-US" dirty="0"/>
              <a:t>Our software aims to solve one of the biggest barriers between social robots and human communication – Facial Expressions. Human brains are made to convey and understand messages via body language and if robots cannot understand our body language or facial expressions, they will not be able to perform very well as companions or social partners.</a:t>
            </a:r>
          </a:p>
          <a:p>
            <a:pPr>
              <a:lnSpc>
                <a:spcPct val="150000"/>
              </a:lnSpc>
            </a:pPr>
            <a:endParaRPr lang="en-IN" dirty="0"/>
          </a:p>
        </p:txBody>
      </p:sp>
    </p:spTree>
    <p:extLst>
      <p:ext uri="{BB962C8B-B14F-4D97-AF65-F5344CB8AC3E}">
        <p14:creationId xmlns:p14="http://schemas.microsoft.com/office/powerpoint/2010/main" val="258827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F59-2255-401B-AF7C-8A1F9437AC1A}"/>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A26C90C-28EF-493B-96A3-E451BD9ECC22}"/>
              </a:ext>
            </a:extLst>
          </p:cNvPr>
          <p:cNvSpPr>
            <a:spLocks noGrp="1"/>
          </p:cNvSpPr>
          <p:nvPr>
            <p:ph idx="1"/>
          </p:nvPr>
        </p:nvSpPr>
        <p:spPr/>
        <p:txBody>
          <a:bodyPr>
            <a:normAutofit/>
          </a:bodyPr>
          <a:lstStyle/>
          <a:p>
            <a:pPr>
              <a:lnSpc>
                <a:spcPct val="150000"/>
              </a:lnSpc>
            </a:pPr>
            <a:r>
              <a:rPr lang="en-US" dirty="0"/>
              <a:t>The project utilizes a 4-layer convolutional neural network and can be embedded in the decision-making software of any social robot such as NAO or Pepper. The model will decipher the user’s emotions and provide the result in text format to the final decision-making algorithm for the consumer software or AI.</a:t>
            </a:r>
          </a:p>
          <a:p>
            <a:pPr>
              <a:lnSpc>
                <a:spcPct val="150000"/>
              </a:lnSpc>
            </a:pPr>
            <a:r>
              <a:rPr lang="en-US" dirty="0"/>
              <a:t>It is not a functional software, but rather like an API or function which can be used in making other software especially in the field of AI and Robotics.</a:t>
            </a:r>
          </a:p>
        </p:txBody>
      </p:sp>
    </p:spTree>
    <p:extLst>
      <p:ext uri="{BB962C8B-B14F-4D97-AF65-F5344CB8AC3E}">
        <p14:creationId xmlns:p14="http://schemas.microsoft.com/office/powerpoint/2010/main" val="67068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0CCC71-AB80-4050-B070-883AA7A74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3">
            <a:extLst>
              <a:ext uri="{FF2B5EF4-FFF2-40B4-BE49-F238E27FC236}">
                <a16:creationId xmlns:a16="http://schemas.microsoft.com/office/drawing/2014/main" id="{B367AA3C-0CFE-4661-9038-388D4D62B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4A4F59-2255-401B-AF7C-8A1F9437AC1A}"/>
              </a:ext>
            </a:extLst>
          </p:cNvPr>
          <p:cNvSpPr>
            <a:spLocks noGrp="1"/>
          </p:cNvSpPr>
          <p:nvPr>
            <p:ph type="title"/>
          </p:nvPr>
        </p:nvSpPr>
        <p:spPr>
          <a:xfrm>
            <a:off x="383873" y="162302"/>
            <a:ext cx="3413084" cy="630561"/>
          </a:xfrm>
        </p:spPr>
        <p:txBody>
          <a:bodyPr>
            <a:normAutofit/>
          </a:bodyPr>
          <a:lstStyle/>
          <a:p>
            <a:r>
              <a:rPr lang="en-IN" sz="3200" dirty="0"/>
              <a:t>Proposed Model</a:t>
            </a:r>
          </a:p>
        </p:txBody>
      </p:sp>
      <p:sp>
        <p:nvSpPr>
          <p:cNvPr id="18" name="Rounded Rectangle 17">
            <a:extLst>
              <a:ext uri="{FF2B5EF4-FFF2-40B4-BE49-F238E27FC236}">
                <a16:creationId xmlns:a16="http://schemas.microsoft.com/office/drawing/2014/main" id="{2E834834-8818-4195-A4F4-EEE933AA7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F209FB0E-9D5A-A145-9BFE-13F27F33E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696" y="2561655"/>
            <a:ext cx="6103840" cy="1495440"/>
          </a:xfrm>
          <a:prstGeom prst="rect">
            <a:avLst/>
          </a:prstGeom>
        </p:spPr>
      </p:pic>
      <p:pic>
        <p:nvPicPr>
          <p:cNvPr id="9" name="Picture 8" descr="Text&#10;&#10;Description automatically generated">
            <a:extLst>
              <a:ext uri="{FF2B5EF4-FFF2-40B4-BE49-F238E27FC236}">
                <a16:creationId xmlns:a16="http://schemas.microsoft.com/office/drawing/2014/main" id="{2EC903AC-07B3-6B4C-8197-324AD1A963B4}"/>
              </a:ext>
            </a:extLst>
          </p:cNvPr>
          <p:cNvPicPr>
            <a:picLocks noChangeAspect="1"/>
          </p:cNvPicPr>
          <p:nvPr/>
        </p:nvPicPr>
        <p:blipFill rotWithShape="1">
          <a:blip r:embed="rId3">
            <a:extLst>
              <a:ext uri="{28A0092B-C50C-407E-A947-70E740481C1C}">
                <a14:useLocalDpi xmlns:a14="http://schemas.microsoft.com/office/drawing/2010/main" val="0"/>
              </a:ext>
            </a:extLst>
          </a:blip>
          <a:srcRect r="3648"/>
          <a:stretch/>
        </p:blipFill>
        <p:spPr>
          <a:xfrm>
            <a:off x="383873" y="792863"/>
            <a:ext cx="3882197" cy="5852586"/>
          </a:xfrm>
          <a:prstGeom prst="rect">
            <a:avLst/>
          </a:prstGeom>
        </p:spPr>
      </p:pic>
    </p:spTree>
    <p:extLst>
      <p:ext uri="{BB962C8B-B14F-4D97-AF65-F5344CB8AC3E}">
        <p14:creationId xmlns:p14="http://schemas.microsoft.com/office/powerpoint/2010/main" val="352781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44D0BD74-2F0E-4D34-9C06-662E0DE5F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D83A341-BD44-4CC6-98EA-1A340BADF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9">
            <a:extLst>
              <a:ext uri="{FF2B5EF4-FFF2-40B4-BE49-F238E27FC236}">
                <a16:creationId xmlns:a16="http://schemas.microsoft.com/office/drawing/2014/main" id="{C0C64351-D358-462B-8481-0A9C4420E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E1B9E-1F0D-4E75-AE94-8C163DEBA36D}"/>
              </a:ext>
            </a:extLst>
          </p:cNvPr>
          <p:cNvSpPr>
            <a:spLocks noGrp="1"/>
          </p:cNvSpPr>
          <p:nvPr>
            <p:ph type="title"/>
          </p:nvPr>
        </p:nvSpPr>
        <p:spPr>
          <a:xfrm>
            <a:off x="810000" y="447188"/>
            <a:ext cx="5039035" cy="1559412"/>
          </a:xfrm>
        </p:spPr>
        <p:txBody>
          <a:bodyPr vert="horz" lIns="91440" tIns="45720" rIns="91440" bIns="45720" rtlCol="0" anchor="b">
            <a:normAutofit/>
          </a:bodyPr>
          <a:lstStyle/>
          <a:p>
            <a:r>
              <a:rPr lang="en-US" dirty="0"/>
              <a:t>Accuracy Measure</a:t>
            </a:r>
          </a:p>
        </p:txBody>
      </p:sp>
      <p:sp>
        <p:nvSpPr>
          <p:cNvPr id="3" name="Content Placeholder 2">
            <a:extLst>
              <a:ext uri="{FF2B5EF4-FFF2-40B4-BE49-F238E27FC236}">
                <a16:creationId xmlns:a16="http://schemas.microsoft.com/office/drawing/2014/main" id="{07F0BA51-1BC7-4EC6-AEE9-7D0C4D598FBF}"/>
              </a:ext>
            </a:extLst>
          </p:cNvPr>
          <p:cNvSpPr>
            <a:spLocks noGrp="1"/>
          </p:cNvSpPr>
          <p:nvPr>
            <p:ph sz="half" idx="1"/>
          </p:nvPr>
        </p:nvSpPr>
        <p:spPr>
          <a:xfrm>
            <a:off x="818712" y="2413000"/>
            <a:ext cx="5016259" cy="3632200"/>
          </a:xfrm>
        </p:spPr>
        <p:txBody>
          <a:bodyPr vert="horz" lIns="91440" tIns="45720" rIns="91440" bIns="45720" rtlCol="0" anchor="ctr">
            <a:normAutofit/>
          </a:bodyPr>
          <a:lstStyle/>
          <a:p>
            <a:pPr marL="0" indent="0">
              <a:buNone/>
            </a:pPr>
            <a:r>
              <a:rPr lang="en-US" dirty="0"/>
              <a:t>Our convolutional neural network has achieved a validation accuracy of 97% which makes it great at recognizing human facial expressions even at a distance.</a:t>
            </a:r>
          </a:p>
          <a:p>
            <a:endParaRPr lang="en-US" dirty="0"/>
          </a:p>
          <a:p>
            <a:pPr marL="0" indent="0"/>
            <a:endParaRPr lang="en-US" dirty="0"/>
          </a:p>
        </p:txBody>
      </p:sp>
      <p:sp>
        <p:nvSpPr>
          <p:cNvPr id="18" name="Rounded Rectangle 17">
            <a:extLst>
              <a:ext uri="{FF2B5EF4-FFF2-40B4-BE49-F238E27FC236}">
                <a16:creationId xmlns:a16="http://schemas.microsoft.com/office/drawing/2014/main" id="{C47847B4-34AE-4784-9831-652531995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5" descr="Chart&#10;&#10;Description automatically generated">
            <a:extLst>
              <a:ext uri="{FF2B5EF4-FFF2-40B4-BE49-F238E27FC236}">
                <a16:creationId xmlns:a16="http://schemas.microsoft.com/office/drawing/2014/main" id="{3EF8050B-17B7-E945-A34B-1C7319BCA43F}"/>
              </a:ext>
            </a:extLst>
          </p:cNvPr>
          <p:cNvPicPr>
            <a:picLocks noGrp="1" noChangeAspect="1"/>
          </p:cNvPicPr>
          <p:nvPr>
            <p:ph sz="half" idx="2"/>
          </p:nvPr>
        </p:nvPicPr>
        <p:blipFill>
          <a:blip r:embed="rId2"/>
          <a:stretch>
            <a:fillRect/>
          </a:stretch>
        </p:blipFill>
        <p:spPr>
          <a:xfrm>
            <a:off x="7664822" y="1258529"/>
            <a:ext cx="3323431" cy="4330205"/>
          </a:xfrm>
          <a:prstGeom prst="rect">
            <a:avLst/>
          </a:prstGeom>
        </p:spPr>
      </p:pic>
    </p:spTree>
    <p:extLst>
      <p:ext uri="{BB962C8B-B14F-4D97-AF65-F5344CB8AC3E}">
        <p14:creationId xmlns:p14="http://schemas.microsoft.com/office/powerpoint/2010/main" val="104742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B9E-1F0D-4E75-AE94-8C163DEBA36D}"/>
              </a:ext>
            </a:extLst>
          </p:cNvPr>
          <p:cNvSpPr>
            <a:spLocks noGrp="1"/>
          </p:cNvSpPr>
          <p:nvPr>
            <p:ph type="title"/>
          </p:nvPr>
        </p:nvSpPr>
        <p:spPr/>
        <p:txBody>
          <a:bodyPr/>
          <a:lstStyle/>
          <a:p>
            <a:r>
              <a:rPr lang="en-IN" dirty="0"/>
              <a:t>Training &amp; Testing Phase</a:t>
            </a:r>
          </a:p>
        </p:txBody>
      </p:sp>
      <p:sp>
        <p:nvSpPr>
          <p:cNvPr id="3" name="Content Placeholder 2">
            <a:extLst>
              <a:ext uri="{FF2B5EF4-FFF2-40B4-BE49-F238E27FC236}">
                <a16:creationId xmlns:a16="http://schemas.microsoft.com/office/drawing/2014/main" id="{07F0BA51-1BC7-4EC6-AEE9-7D0C4D598FBF}"/>
              </a:ext>
            </a:extLst>
          </p:cNvPr>
          <p:cNvSpPr>
            <a:spLocks noGrp="1"/>
          </p:cNvSpPr>
          <p:nvPr>
            <p:ph sz="half" idx="1"/>
          </p:nvPr>
        </p:nvSpPr>
        <p:spPr>
          <a:xfrm>
            <a:off x="818712" y="2222287"/>
            <a:ext cx="5917368" cy="3638763"/>
          </a:xfrm>
        </p:spPr>
        <p:txBody>
          <a:bodyPr/>
          <a:lstStyle/>
          <a:p>
            <a:pPr marL="0" indent="0">
              <a:lnSpc>
                <a:spcPct val="150000"/>
              </a:lnSpc>
              <a:buNone/>
            </a:pPr>
            <a:r>
              <a:rPr lang="en-US" dirty="0"/>
              <a:t>It works with the help of open-source libraries – TensorFlow, Keras, and OpenCV. All these python libraries help the project to perform exceptionally well when it comes to handling image recognition and facial expression extraction.</a:t>
            </a:r>
          </a:p>
        </p:txBody>
      </p:sp>
      <p:pic>
        <p:nvPicPr>
          <p:cNvPr id="8" name="Picture 7">
            <a:extLst>
              <a:ext uri="{FF2B5EF4-FFF2-40B4-BE49-F238E27FC236}">
                <a16:creationId xmlns:a16="http://schemas.microsoft.com/office/drawing/2014/main" id="{ECE423ED-36C7-8948-AE4F-FAE4538B55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24780" y="3120175"/>
            <a:ext cx="3610020" cy="2740875"/>
          </a:xfrm>
          <a:prstGeom prst="rect">
            <a:avLst/>
          </a:prstGeom>
        </p:spPr>
      </p:pic>
      <p:pic>
        <p:nvPicPr>
          <p:cNvPr id="9" name="Content Placeholder 5">
            <a:extLst>
              <a:ext uri="{FF2B5EF4-FFF2-40B4-BE49-F238E27FC236}">
                <a16:creationId xmlns:a16="http://schemas.microsoft.com/office/drawing/2014/main" id="{027CC054-BE0F-D243-AF64-598711CE4474}"/>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7750063" y="2028600"/>
            <a:ext cx="1309806" cy="1400400"/>
          </a:xfrm>
        </p:spPr>
      </p:pic>
    </p:spTree>
    <p:extLst>
      <p:ext uri="{BB962C8B-B14F-4D97-AF65-F5344CB8AC3E}">
        <p14:creationId xmlns:p14="http://schemas.microsoft.com/office/powerpoint/2010/main" val="223583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CAAAD-8B66-4A51-8181-33B7E5EA0BFA}"/>
              </a:ext>
            </a:extLst>
          </p:cNvPr>
          <p:cNvSpPr>
            <a:spLocks noGrp="1"/>
          </p:cNvSpPr>
          <p:nvPr>
            <p:ph type="title"/>
          </p:nvPr>
        </p:nvSpPr>
        <p:spPr/>
        <p:txBody>
          <a:bodyPr/>
          <a:lstStyle/>
          <a:p>
            <a:r>
              <a:rPr lang="en-US"/>
              <a:t>Project Demonstration</a:t>
            </a:r>
            <a:endParaRPr lang="en-US" dirty="0"/>
          </a:p>
        </p:txBody>
      </p:sp>
      <p:sp>
        <p:nvSpPr>
          <p:cNvPr id="10" name="Rectangle 9">
            <a:extLst>
              <a:ext uri="{FF2B5EF4-FFF2-40B4-BE49-F238E27FC236}">
                <a16:creationId xmlns:a16="http://schemas.microsoft.com/office/drawing/2014/main" id="{D775D1C4-BA04-8B42-8729-160D74EBAB2F}"/>
              </a:ext>
            </a:extLst>
          </p:cNvPr>
          <p:cNvSpPr/>
          <p:nvPr/>
        </p:nvSpPr>
        <p:spPr>
          <a:xfrm>
            <a:off x="1106311" y="2588736"/>
            <a:ext cx="5238044" cy="3432863"/>
          </a:xfrm>
          <a:prstGeom prst="rect">
            <a:avLst/>
          </a:prstGeom>
        </p:spPr>
        <p:txBody>
          <a:bodyPr wrap="square">
            <a:spAutoFit/>
          </a:bodyPr>
          <a:lstStyle/>
          <a:p>
            <a:pPr>
              <a:lnSpc>
                <a:spcPct val="250000"/>
              </a:lnSpc>
            </a:pPr>
            <a:r>
              <a:rPr lang="en-US" dirty="0"/>
              <a:t>Open VS Code and explain Files:</a:t>
            </a:r>
          </a:p>
          <a:p>
            <a:pPr marL="285750" indent="-285750">
              <a:lnSpc>
                <a:spcPct val="250000"/>
              </a:lnSpc>
              <a:buFont typeface="Arial" panose="020B0604020202020204" pitchFamily="34" charset="0"/>
              <a:buChar char="•"/>
            </a:pPr>
            <a:r>
              <a:rPr lang="en-US" dirty="0"/>
              <a:t>Facial_Expression_Training.ipynb</a:t>
            </a:r>
          </a:p>
          <a:p>
            <a:pPr marL="285750" indent="-285750">
              <a:lnSpc>
                <a:spcPct val="250000"/>
              </a:lnSpc>
              <a:buFont typeface="Arial" panose="020B0604020202020204" pitchFamily="34" charset="0"/>
              <a:buChar char="•"/>
            </a:pPr>
            <a:r>
              <a:rPr lang="en-US" dirty="0"/>
              <a:t>Model.py</a:t>
            </a:r>
          </a:p>
          <a:p>
            <a:pPr marL="285750" indent="-285750">
              <a:lnSpc>
                <a:spcPct val="250000"/>
              </a:lnSpc>
              <a:buFont typeface="Arial" panose="020B0604020202020204" pitchFamily="34" charset="0"/>
              <a:buChar char="•"/>
            </a:pPr>
            <a:r>
              <a:rPr lang="en-US" dirty="0"/>
              <a:t>Camera.py</a:t>
            </a:r>
          </a:p>
          <a:p>
            <a:pPr marL="285750" indent="-285750">
              <a:lnSpc>
                <a:spcPct val="250000"/>
              </a:lnSpc>
              <a:buFont typeface="Arial" panose="020B0604020202020204" pitchFamily="34" charset="0"/>
              <a:buChar char="•"/>
            </a:pPr>
            <a:r>
              <a:rPr lang="en-US" dirty="0"/>
              <a:t>Main.py</a:t>
            </a:r>
          </a:p>
        </p:txBody>
      </p:sp>
    </p:spTree>
    <p:extLst>
      <p:ext uri="{BB962C8B-B14F-4D97-AF65-F5344CB8AC3E}">
        <p14:creationId xmlns:p14="http://schemas.microsoft.com/office/powerpoint/2010/main" val="45934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CAAAD-8B66-4A51-8181-33B7E5EA0BFA}"/>
              </a:ext>
            </a:extLst>
          </p:cNvPr>
          <p:cNvSpPr>
            <a:spLocks noGrp="1"/>
          </p:cNvSpPr>
          <p:nvPr>
            <p:ph type="title"/>
          </p:nvPr>
        </p:nvSpPr>
        <p:spPr/>
        <p:txBody>
          <a:bodyPr/>
          <a:lstStyle/>
          <a:p>
            <a:r>
              <a:rPr lang="en-US" dirty="0"/>
              <a:t>Video Demonstration</a:t>
            </a:r>
          </a:p>
        </p:txBody>
      </p:sp>
      <p:pic>
        <p:nvPicPr>
          <p:cNvPr id="7" name="Desktop 2021.04.09 - 19.58.32.13-1">
            <a:hlinkClick r:id="" action="ppaction://media"/>
            <a:extLst>
              <a:ext uri="{FF2B5EF4-FFF2-40B4-BE49-F238E27FC236}">
                <a16:creationId xmlns:a16="http://schemas.microsoft.com/office/drawing/2014/main" id="{83DC98CD-F469-144B-AA0C-9E97E02682D0}"/>
              </a:ext>
            </a:extLst>
          </p:cNvPr>
          <p:cNvPicPr>
            <a:picLocks noGrp="1" noChangeAspect="1"/>
          </p:cNvPicPr>
          <p:nvPr>
            <p:ph sz="half" idx="1"/>
            <a:videoFile r:link="rId1"/>
            <p:extLst>
              <p:ext uri="{DAA4B4D4-6D71-4841-9C94-3DE7FCFB9230}">
                <p14:media xmlns:p14="http://schemas.microsoft.com/office/powerpoint/2010/main" r:embed="rId2">
                  <p14:trim st="1436"/>
                </p14:media>
              </p:ext>
            </p:extLst>
          </p:nvPr>
        </p:nvPicPr>
        <p:blipFill rotWithShape="1">
          <a:blip r:embed="rId4"/>
          <a:srcRect l="19875" t="486" r="21921" b="10111"/>
          <a:stretch>
            <a:fillRect/>
          </a:stretch>
        </p:blipFill>
        <p:spPr>
          <a:xfrm>
            <a:off x="3198612" y="2006195"/>
            <a:ext cx="5517420" cy="4767140"/>
          </a:xfrm>
        </p:spPr>
      </p:pic>
    </p:spTree>
    <p:extLst>
      <p:ext uri="{BB962C8B-B14F-4D97-AF65-F5344CB8AC3E}">
        <p14:creationId xmlns:p14="http://schemas.microsoft.com/office/powerpoint/2010/main" val="43474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emplate>TM03457503[[fn=Quotable]]</Template>
  <TotalTime>1328</TotalTime>
  <Words>487</Words>
  <Application>Microsoft Macintosh PowerPoint</Application>
  <PresentationFormat>Widescreen</PresentationFormat>
  <Paragraphs>61</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2</vt:lpstr>
      <vt:lpstr>Quotable</vt:lpstr>
      <vt:lpstr>Facial Expression Recognition in Real Time</vt:lpstr>
      <vt:lpstr>Contents</vt:lpstr>
      <vt:lpstr>Problem Statement</vt:lpstr>
      <vt:lpstr>Introduction</vt:lpstr>
      <vt:lpstr>Proposed Model</vt:lpstr>
      <vt:lpstr>Accuracy Measure</vt:lpstr>
      <vt:lpstr>Training &amp; Testing Phase</vt:lpstr>
      <vt:lpstr>Project Demonstration</vt:lpstr>
      <vt:lpstr>Video Demonstration</vt:lpstr>
      <vt:lpstr>Expression Recognition</vt:lpstr>
      <vt:lpstr>Data Flow Diagram</vt:lpstr>
      <vt:lpstr>Use Case Diagram </vt:lpstr>
      <vt:lpstr>State Chart Diagram</vt:lpstr>
      <vt:lpstr>Hardware and Software Requirements</vt:lpstr>
      <vt:lpstr>Conclusion</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Network Storage</dc:title>
  <dc:creator>SUYOG SHANKER 41 - 70471016041</dc:creator>
  <cp:lastModifiedBy>TARUN TANMAY - 70471018055</cp:lastModifiedBy>
  <cp:revision>56</cp:revision>
  <dcterms:created xsi:type="dcterms:W3CDTF">2021-03-24T22:25:00Z</dcterms:created>
  <dcterms:modified xsi:type="dcterms:W3CDTF">2021-04-09T18:33:13Z</dcterms:modified>
</cp:coreProperties>
</file>